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60" r:id="rId3"/>
    <p:sldId id="261" r:id="rId4"/>
    <p:sldId id="262" r:id="rId5"/>
    <p:sldId id="264" r:id="rId6"/>
    <p:sldId id="265" r:id="rId7"/>
    <p:sldId id="266" r:id="rId8"/>
    <p:sldId id="267" r:id="rId9"/>
    <p:sldId id="268" r:id="rId10"/>
  </p:sldIdLst>
  <p:sldSz cx="9144000" cy="6858000" type="screen4x3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566" y="5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275" y="0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BB10F3-452C-424C-AB38-252B1A677F63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21188"/>
            <a:ext cx="5619750" cy="41894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375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275" y="8842375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C2B5C5-9890-45CE-9842-38F2157CEF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1802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19D77-4D61-45A6-9996-B1ABFA68F2DA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B0087-551B-4088-BC8E-65E4313A4B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6558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19D77-4D61-45A6-9996-B1ABFA68F2DA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B0087-551B-4088-BC8E-65E4313A4B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6560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19D77-4D61-45A6-9996-B1ABFA68F2DA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B0087-551B-4088-BC8E-65E4313A4B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1337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19D77-4D61-45A6-9996-B1ABFA68F2DA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B0087-551B-4088-BC8E-65E4313A4B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4580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19D77-4D61-45A6-9996-B1ABFA68F2DA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B0087-551B-4088-BC8E-65E4313A4B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6340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19D77-4D61-45A6-9996-B1ABFA68F2DA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B0087-551B-4088-BC8E-65E4313A4B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9055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19D77-4D61-45A6-9996-B1ABFA68F2DA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B0087-551B-4088-BC8E-65E4313A4B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047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19D77-4D61-45A6-9996-B1ABFA68F2DA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B0087-551B-4088-BC8E-65E4313A4B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5983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19D77-4D61-45A6-9996-B1ABFA68F2DA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B0087-551B-4088-BC8E-65E4313A4B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27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19D77-4D61-45A6-9996-B1ABFA68F2DA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B0087-551B-4088-BC8E-65E4313A4B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2937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19D77-4D61-45A6-9996-B1ABFA68F2DA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B0087-551B-4088-BC8E-65E4313A4B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82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F19D77-4D61-45A6-9996-B1ABFA68F2DA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6B0087-551B-4088-BC8E-65E4313A4B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42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mailto:helpdesk@brctiasi.ro" TargetMode="External"/><Relationship Id="rId2" Type="http://schemas.openxmlformats.org/officeDocument/2006/relationships/hyperlink" Target="http://www.ro-md.ro-ua-md.net/en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06120" y="1219200"/>
            <a:ext cx="7772400" cy="1371600"/>
          </a:xfrm>
        </p:spPr>
        <p:txBody>
          <a:bodyPr>
            <a:normAutofit/>
          </a:bodyPr>
          <a:lstStyle/>
          <a:p>
            <a:r>
              <a:rPr lang="en-US" sz="2800" b="1" dirty="0" err="1" smtClean="0">
                <a:latin typeface="Arial" panose="020B0604020202020204" pitchFamily="34" charset="0"/>
                <a:cs typeface="Arial" pitchFamily="34" charset="0"/>
              </a:rPr>
              <a:t>Programul</a:t>
            </a:r>
            <a:r>
              <a:rPr lang="en-US" sz="2800" b="1" dirty="0" smtClean="0">
                <a:latin typeface="Arial" panose="020B0604020202020204" pitchFamily="34" charset="0"/>
                <a:cs typeface="Arial" pitchFamily="34" charset="0"/>
              </a:rPr>
              <a:t> Opera</a:t>
            </a:r>
            <a:r>
              <a:rPr lang="ro-RO" sz="2800" b="1" dirty="0" smtClean="0">
                <a:latin typeface="Arial" panose="020B0604020202020204" pitchFamily="34" charset="0"/>
                <a:cs typeface="Arial" pitchFamily="34" charset="0"/>
              </a:rPr>
              <a:t>ţional Comun România-Republica Moldova 2014-2020</a:t>
            </a:r>
            <a:endParaRPr lang="en-US" sz="28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518160" y="30099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AVANTA</a:t>
            </a:r>
            <a:r>
              <a:rPr lang="ro-RO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J</a:t>
            </a:r>
            <a:r>
              <a:rPr lang="en-GB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</a:rPr>
              <a:t>E PROGRAM</a:t>
            </a:r>
            <a:endParaRPr lang="en-US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94729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r>
              <a:rPr lang="ro-RO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Activități pre-implementare</a:t>
            </a:r>
            <a:endParaRPr lang="en-US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3124199"/>
          </a:xfrm>
        </p:spPr>
        <p:txBody>
          <a:bodyPr>
            <a:normAutofit/>
          </a:bodyPr>
          <a:lstStyle/>
          <a:p>
            <a:r>
              <a:rPr lang="ro-RO" sz="2400" b="1" dirty="0" smtClean="0">
                <a:solidFill>
                  <a:schemeClr val="tx2"/>
                </a:solidFill>
              </a:rPr>
              <a:t>Organizare evenimente</a:t>
            </a:r>
            <a:r>
              <a:rPr lang="ro-RO" sz="2400" dirty="0" smtClean="0"/>
              <a:t>: sesiuni de informare, seminare de instruire, forumuri de parteneriat, etc.</a:t>
            </a:r>
          </a:p>
          <a:p>
            <a:r>
              <a:rPr lang="ro-RO" sz="2400" b="1" dirty="0" smtClean="0">
                <a:solidFill>
                  <a:schemeClr val="tx2"/>
                </a:solidFill>
              </a:rPr>
              <a:t>Publicare și diseminare materiale de promovare</a:t>
            </a:r>
            <a:r>
              <a:rPr lang="ro-RO" sz="2400" dirty="0" smtClean="0"/>
              <a:t>: comunicate de presă, newsletter, pliante etc.</a:t>
            </a:r>
          </a:p>
          <a:p>
            <a:r>
              <a:rPr lang="ro-RO" sz="2400" b="1" dirty="0" smtClean="0">
                <a:solidFill>
                  <a:schemeClr val="tx2"/>
                </a:solidFill>
              </a:rPr>
              <a:t>Actualizări periodice site Program </a:t>
            </a:r>
          </a:p>
          <a:p>
            <a:r>
              <a:rPr lang="ro-RO" sz="2400" b="1" dirty="0" smtClean="0">
                <a:solidFill>
                  <a:schemeClr val="tx2"/>
                </a:solidFill>
              </a:rPr>
              <a:t>Asigurare helpdesk </a:t>
            </a:r>
            <a:r>
              <a:rPr lang="ro-RO" sz="2400" dirty="0" smtClean="0"/>
              <a:t>permanentă</a:t>
            </a:r>
          </a:p>
        </p:txBody>
      </p:sp>
    </p:spTree>
    <p:extLst>
      <p:ext uri="{BB962C8B-B14F-4D97-AF65-F5344CB8AC3E}">
        <p14:creationId xmlns:p14="http://schemas.microsoft.com/office/powerpoint/2010/main" val="3223523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r>
              <a:rPr lang="ro-RO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Activități implementare</a:t>
            </a:r>
            <a:endParaRPr lang="en-US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428999"/>
          </a:xfrm>
        </p:spPr>
        <p:txBody>
          <a:bodyPr>
            <a:normAutofit fontScale="92500" lnSpcReduction="10000"/>
          </a:bodyPr>
          <a:lstStyle/>
          <a:p>
            <a:r>
              <a:rPr lang="ro-RO" sz="2400" b="1" dirty="0" smtClean="0">
                <a:solidFill>
                  <a:schemeClr val="tx2"/>
                </a:solidFill>
              </a:rPr>
              <a:t>Organizare evenimente</a:t>
            </a:r>
            <a:r>
              <a:rPr lang="ro-RO" sz="2400" dirty="0" smtClean="0"/>
              <a:t>: seminare de instruire in toate etapele de implementare ale proiectelor (instruire generală, instruire rapoarte de progres, instruire rapoarte cu cerere de plată, alte instruiri)</a:t>
            </a:r>
          </a:p>
          <a:p>
            <a:r>
              <a:rPr lang="ro-RO" sz="2400" b="1" dirty="0" smtClean="0">
                <a:solidFill>
                  <a:schemeClr val="tx2"/>
                </a:solidFill>
              </a:rPr>
              <a:t>Asigurare asistență permanentă </a:t>
            </a:r>
            <a:r>
              <a:rPr lang="ro-RO" sz="2400" dirty="0" smtClean="0"/>
              <a:t>prin intermediul Secretariatului Tehnic Comun și al Oficiului Antenă</a:t>
            </a:r>
          </a:p>
          <a:p>
            <a:r>
              <a:rPr lang="ro-RO" sz="2400" dirty="0" smtClean="0"/>
              <a:t>Organizare de întâlniri cu reprezentanții </a:t>
            </a:r>
            <a:r>
              <a:rPr lang="ro-RO" sz="2400" b="1" dirty="0" smtClean="0">
                <a:solidFill>
                  <a:schemeClr val="tx2"/>
                </a:solidFill>
              </a:rPr>
              <a:t>AM</a:t>
            </a:r>
            <a:r>
              <a:rPr lang="ro-RO" sz="2400" dirty="0" smtClean="0"/>
              <a:t> pentru subiecte care presupun consultarea AM</a:t>
            </a:r>
          </a:p>
          <a:p>
            <a:r>
              <a:rPr lang="ro-RO" sz="2400" b="1" dirty="0" smtClean="0">
                <a:solidFill>
                  <a:schemeClr val="tx2"/>
                </a:solidFill>
              </a:rPr>
              <a:t>Monitorizare proactivă </a:t>
            </a:r>
            <a:r>
              <a:rPr lang="ro-RO" sz="2400" dirty="0" smtClean="0"/>
              <a:t>(vizită la 2 luni), monitorizare orientată către rezultate (ROM)</a:t>
            </a:r>
          </a:p>
          <a:p>
            <a:r>
              <a:rPr lang="ro-RO" sz="2400" dirty="0" smtClean="0"/>
              <a:t>Implicare AM, STC, AN în Comitetele de Coordonare ale Proiectelor</a:t>
            </a:r>
          </a:p>
          <a:p>
            <a:endParaRPr lang="ro-RO" sz="2000" dirty="0" smtClean="0"/>
          </a:p>
        </p:txBody>
      </p:sp>
    </p:spTree>
    <p:extLst>
      <p:ext uri="{BB962C8B-B14F-4D97-AF65-F5344CB8AC3E}">
        <p14:creationId xmlns:p14="http://schemas.microsoft.com/office/powerpoint/2010/main" val="2572085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r>
              <a:rPr lang="ro-RO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Management Program</a:t>
            </a:r>
            <a:endParaRPr lang="en-US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3047999"/>
          </a:xfrm>
        </p:spPr>
        <p:txBody>
          <a:bodyPr>
            <a:normAutofit/>
          </a:bodyPr>
          <a:lstStyle/>
          <a:p>
            <a:r>
              <a:rPr lang="ro-RO" sz="2400" dirty="0" smtClean="0"/>
              <a:t>Cadru lărgit de structuri la nivel național:</a:t>
            </a:r>
          </a:p>
          <a:p>
            <a:pPr lvl="1"/>
            <a:r>
              <a:rPr lang="ro-RO" sz="2000" dirty="0" smtClean="0"/>
              <a:t>Autorități naționale</a:t>
            </a:r>
          </a:p>
          <a:p>
            <a:pPr lvl="1"/>
            <a:r>
              <a:rPr lang="ro-RO" sz="2000" dirty="0" smtClean="0"/>
              <a:t>Puncte naționale de contact în materie de control</a:t>
            </a:r>
            <a:endParaRPr lang="ro-RO" sz="1800" dirty="0" smtClean="0"/>
          </a:p>
          <a:p>
            <a:r>
              <a:rPr lang="ro-RO" sz="2400" dirty="0" smtClean="0"/>
              <a:t>Oficiul Antenă Chișinău</a:t>
            </a:r>
          </a:p>
          <a:p>
            <a:r>
              <a:rPr lang="ro-RO" sz="2400" dirty="0" smtClean="0"/>
              <a:t>Asistență implementare Program la nivel național</a:t>
            </a:r>
          </a:p>
          <a:p>
            <a:r>
              <a:rPr lang="ro-RO" sz="2400" dirty="0" smtClean="0"/>
              <a:t>Implicare și responsabilitate crescută</a:t>
            </a:r>
          </a:p>
        </p:txBody>
      </p:sp>
    </p:spTree>
    <p:extLst>
      <p:ext uri="{BB962C8B-B14F-4D97-AF65-F5344CB8AC3E}">
        <p14:creationId xmlns:p14="http://schemas.microsoft.com/office/powerpoint/2010/main" val="4156118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r>
              <a:rPr lang="ro-RO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Depunere simplificată</a:t>
            </a:r>
            <a:endParaRPr lang="en-US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428999"/>
          </a:xfrm>
        </p:spPr>
        <p:txBody>
          <a:bodyPr>
            <a:normAutofit lnSpcReduction="10000"/>
          </a:bodyPr>
          <a:lstStyle/>
          <a:p>
            <a:r>
              <a:rPr lang="ro-RO" sz="2400" dirty="0" smtClean="0"/>
              <a:t>Pachetul de aplicație în format tipărit – </a:t>
            </a:r>
            <a:r>
              <a:rPr lang="ro-RO" sz="2400" b="1" dirty="0" smtClean="0">
                <a:solidFill>
                  <a:schemeClr val="tx2"/>
                </a:solidFill>
              </a:rPr>
              <a:t>1 exemplar</a:t>
            </a:r>
          </a:p>
          <a:p>
            <a:r>
              <a:rPr lang="ro-RO" sz="2400" b="1" dirty="0" smtClean="0">
                <a:solidFill>
                  <a:schemeClr val="tx2"/>
                </a:solidFill>
              </a:rPr>
              <a:t>Formular aplicație (pdf) cu validări</a:t>
            </a:r>
            <a:r>
              <a:rPr lang="ro-RO" sz="2400" dirty="0" smtClean="0"/>
              <a:t>, care elimină sau reduce posibilitatea apariției:</a:t>
            </a:r>
          </a:p>
          <a:p>
            <a:pPr lvl="1"/>
            <a:r>
              <a:rPr lang="ro-RO" sz="2000" dirty="0" smtClean="0"/>
              <a:t>erorilor</a:t>
            </a:r>
          </a:p>
          <a:p>
            <a:pPr lvl="1"/>
            <a:r>
              <a:rPr lang="ro-RO" sz="2000" dirty="0" smtClean="0"/>
              <a:t>neconcordanțelor</a:t>
            </a:r>
          </a:p>
          <a:p>
            <a:pPr lvl="1"/>
            <a:r>
              <a:rPr lang="ro-RO" sz="2000" dirty="0"/>
              <a:t>o</a:t>
            </a:r>
            <a:r>
              <a:rPr lang="ro-RO" sz="2000" dirty="0" smtClean="0"/>
              <a:t>miterii câmpurilor obligatorii</a:t>
            </a:r>
          </a:p>
          <a:p>
            <a:r>
              <a:rPr lang="ro-RO" sz="2400" dirty="0" smtClean="0"/>
              <a:t>Formulare web (în </a:t>
            </a:r>
            <a:r>
              <a:rPr lang="ro-RO" sz="2400" b="1" dirty="0" smtClean="0">
                <a:solidFill>
                  <a:schemeClr val="tx2"/>
                </a:solidFill>
              </a:rPr>
              <a:t>EMS-ENI</a:t>
            </a:r>
            <a:r>
              <a:rPr lang="ro-RO" sz="2400" dirty="0" smtClean="0"/>
              <a:t>) cu validări</a:t>
            </a:r>
          </a:p>
          <a:p>
            <a:r>
              <a:rPr lang="ro-RO" sz="2400" dirty="0" smtClean="0"/>
              <a:t>Posibilitate actualizare informații în EMS pe perioada în care apelurile sunt deschise</a:t>
            </a:r>
          </a:p>
        </p:txBody>
      </p:sp>
    </p:spTree>
    <p:extLst>
      <p:ext uri="{BB962C8B-B14F-4D97-AF65-F5344CB8AC3E}">
        <p14:creationId xmlns:p14="http://schemas.microsoft.com/office/powerpoint/2010/main" val="4237898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r>
              <a:rPr lang="ro-RO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Finanțare</a:t>
            </a:r>
            <a:endParaRPr lang="en-US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3200399"/>
          </a:xfrm>
        </p:spPr>
        <p:txBody>
          <a:bodyPr>
            <a:normAutofit/>
          </a:bodyPr>
          <a:lstStyle/>
          <a:p>
            <a:r>
              <a:rPr lang="ro-RO" sz="2400" dirty="0" smtClean="0"/>
              <a:t>Pentru proiecte cu perioada </a:t>
            </a:r>
            <a:r>
              <a:rPr lang="en-US" sz="2400" b="1" dirty="0" smtClean="0">
                <a:solidFill>
                  <a:schemeClr val="tx2"/>
                </a:solidFill>
              </a:rPr>
              <a:t>12 </a:t>
            </a:r>
            <a:r>
              <a:rPr lang="en-US" sz="2400" b="1" dirty="0" err="1" smtClean="0">
                <a:solidFill>
                  <a:schemeClr val="tx2"/>
                </a:solidFill>
              </a:rPr>
              <a:t>luni</a:t>
            </a:r>
            <a:r>
              <a:rPr lang="en-US" sz="2400" b="1" dirty="0" smtClean="0">
                <a:solidFill>
                  <a:schemeClr val="tx2"/>
                </a:solidFill>
              </a:rPr>
              <a:t> </a:t>
            </a:r>
            <a:r>
              <a:rPr lang="en-US" sz="2400" dirty="0" err="1" smtClean="0"/>
              <a:t>sau</a:t>
            </a:r>
            <a:r>
              <a:rPr lang="en-US" sz="2400" dirty="0" smtClean="0"/>
              <a:t> grant &lt;100,000 EUR</a:t>
            </a:r>
          </a:p>
          <a:p>
            <a:pPr lvl="1"/>
            <a:r>
              <a:rPr lang="en-US" sz="2000" dirty="0"/>
              <a:t>p</a:t>
            </a:r>
            <a:r>
              <a:rPr lang="en-US" sz="2000" dirty="0" smtClean="0"/>
              <a:t>re-</a:t>
            </a:r>
            <a:r>
              <a:rPr lang="en-US" sz="2000" dirty="0" err="1" smtClean="0"/>
              <a:t>finan</a:t>
            </a:r>
            <a:r>
              <a:rPr lang="ro-RO" sz="2000" dirty="0" smtClean="0"/>
              <a:t>țare (plată avans) = </a:t>
            </a:r>
            <a:r>
              <a:rPr lang="ro-RO" sz="2000" b="1" dirty="0" smtClean="0"/>
              <a:t>70% din finanțarea ENI (grant)</a:t>
            </a:r>
          </a:p>
          <a:p>
            <a:pPr marL="457200" lvl="1" indent="0">
              <a:buNone/>
            </a:pPr>
            <a:endParaRPr lang="en-US" sz="2000" b="1" dirty="0" smtClean="0"/>
          </a:p>
          <a:p>
            <a:r>
              <a:rPr lang="ro-RO" sz="2400" dirty="0"/>
              <a:t>Pentru proiecte cu perioada </a:t>
            </a:r>
            <a:r>
              <a:rPr lang="en-US" sz="2400" b="1" dirty="0" smtClean="0">
                <a:solidFill>
                  <a:schemeClr val="tx2"/>
                </a:solidFill>
              </a:rPr>
              <a:t>&gt;12 </a:t>
            </a:r>
            <a:r>
              <a:rPr lang="en-US" sz="2400" b="1" dirty="0" err="1">
                <a:solidFill>
                  <a:schemeClr val="tx2"/>
                </a:solidFill>
              </a:rPr>
              <a:t>luni</a:t>
            </a:r>
            <a:r>
              <a:rPr lang="en-US" sz="2400" b="1" dirty="0">
                <a:solidFill>
                  <a:schemeClr val="tx2"/>
                </a:solidFill>
              </a:rPr>
              <a:t> </a:t>
            </a:r>
            <a:r>
              <a:rPr lang="en-US" sz="2400" dirty="0" err="1"/>
              <a:t>sau</a:t>
            </a:r>
            <a:r>
              <a:rPr lang="en-US" sz="2400" dirty="0"/>
              <a:t> grant </a:t>
            </a:r>
            <a:r>
              <a:rPr lang="en-US" sz="2400" dirty="0" smtClean="0"/>
              <a:t>≥100,000 EUR</a:t>
            </a:r>
          </a:p>
          <a:p>
            <a:pPr lvl="1"/>
            <a:r>
              <a:rPr lang="ro-RO" sz="2000" dirty="0"/>
              <a:t>p</a:t>
            </a:r>
            <a:r>
              <a:rPr lang="en-US" sz="2000" dirty="0" smtClean="0"/>
              <a:t>re-</a:t>
            </a:r>
            <a:r>
              <a:rPr lang="en-US" sz="2000" dirty="0" err="1" smtClean="0"/>
              <a:t>finan</a:t>
            </a:r>
            <a:r>
              <a:rPr lang="ro-RO" sz="2000" dirty="0" smtClean="0"/>
              <a:t>țare (plată avans) = </a:t>
            </a:r>
            <a:r>
              <a:rPr lang="ro-RO" sz="2000" b="1" dirty="0" smtClean="0"/>
              <a:t>80% din grant 1 an</a:t>
            </a:r>
          </a:p>
          <a:p>
            <a:pPr lvl="1"/>
            <a:r>
              <a:rPr lang="ro-RO" sz="2000" dirty="0"/>
              <a:t>p</a:t>
            </a:r>
            <a:r>
              <a:rPr lang="ro-RO" sz="2000" dirty="0" smtClean="0"/>
              <a:t>re-finanțare (plată intermediară)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07315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r>
              <a:rPr lang="ro-RO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Costuri eligibile</a:t>
            </a:r>
            <a:endParaRPr lang="en-US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428999"/>
          </a:xfrm>
        </p:spPr>
        <p:txBody>
          <a:bodyPr>
            <a:normAutofit fontScale="92500"/>
          </a:bodyPr>
          <a:lstStyle/>
          <a:p>
            <a:r>
              <a:rPr lang="ro-RO" sz="2400" dirty="0" smtClean="0"/>
              <a:t>Gamă largă de </a:t>
            </a:r>
            <a:r>
              <a:rPr lang="ro-RO" sz="2400" b="1" dirty="0" smtClean="0">
                <a:solidFill>
                  <a:schemeClr val="tx2"/>
                </a:solidFill>
              </a:rPr>
              <a:t>costuri eligibile </a:t>
            </a:r>
            <a:r>
              <a:rPr lang="ro-RO" sz="2400" dirty="0" smtClean="0"/>
              <a:t>(resurse umane, transport, costuri subzistență, infrastructură, echipamente și dotări, servicii, costuri indirecte)</a:t>
            </a:r>
          </a:p>
          <a:p>
            <a:r>
              <a:rPr lang="ro-RO" sz="2400" b="1" dirty="0" smtClean="0">
                <a:solidFill>
                  <a:schemeClr val="tx2"/>
                </a:solidFill>
              </a:rPr>
              <a:t>Costuri</a:t>
            </a:r>
            <a:r>
              <a:rPr lang="ro-RO" sz="2400" dirty="0" smtClean="0"/>
              <a:t> aferente anumitor cheltuieli făcute </a:t>
            </a:r>
            <a:r>
              <a:rPr lang="ro-RO" sz="2400" b="1" dirty="0" smtClean="0">
                <a:solidFill>
                  <a:schemeClr val="tx2"/>
                </a:solidFill>
              </a:rPr>
              <a:t>înainte</a:t>
            </a:r>
            <a:r>
              <a:rPr lang="ro-RO" sz="2400" dirty="0" smtClean="0"/>
              <a:t> de semnarea contractului de grant (transport și subzistență, documentație tehnică)</a:t>
            </a:r>
          </a:p>
          <a:p>
            <a:r>
              <a:rPr lang="ro-RO" sz="2400" dirty="0" smtClean="0"/>
              <a:t>Costuri pentru activități realizate în afara ariei programului </a:t>
            </a:r>
          </a:p>
          <a:p>
            <a:r>
              <a:rPr lang="ro-RO" sz="2400" dirty="0" smtClean="0"/>
              <a:t>Costuri aferente partenerilor din centrele majore</a:t>
            </a:r>
          </a:p>
          <a:p>
            <a:r>
              <a:rPr lang="ro-RO" sz="2400" dirty="0"/>
              <a:t>Costurile cu resursele umane pot fi considerate parte a </a:t>
            </a:r>
            <a:r>
              <a:rPr lang="ro-RO" sz="2400" dirty="0" smtClean="0"/>
              <a:t>co-finanțării</a:t>
            </a:r>
            <a:endParaRPr lang="ro-RO" sz="2000" b="1" dirty="0" smtClean="0"/>
          </a:p>
          <a:p>
            <a:pPr marL="457200" lvl="1" indent="0">
              <a:buNone/>
            </a:pPr>
            <a:endParaRPr lang="en-US" sz="2000" b="1" dirty="0" smtClean="0"/>
          </a:p>
        </p:txBody>
      </p:sp>
    </p:spTree>
    <p:extLst>
      <p:ext uri="{BB962C8B-B14F-4D97-AF65-F5344CB8AC3E}">
        <p14:creationId xmlns:p14="http://schemas.microsoft.com/office/powerpoint/2010/main" val="193846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r>
              <a:rPr lang="ro-RO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Alte facilități</a:t>
            </a:r>
            <a:endParaRPr lang="en-US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428999"/>
          </a:xfrm>
        </p:spPr>
        <p:txBody>
          <a:bodyPr>
            <a:normAutofit/>
          </a:bodyPr>
          <a:lstStyle/>
          <a:p>
            <a:r>
              <a:rPr lang="ro-RO" sz="2400" dirty="0" smtClean="0"/>
              <a:t>Partenerii din Republica Moldova pot solicita autorităților naționale scutirea proiectului de la plata TVA și a altor obligații fiscale</a:t>
            </a:r>
          </a:p>
          <a:p>
            <a:r>
              <a:rPr lang="ro-RO" sz="2400" dirty="0" smtClean="0"/>
              <a:t>Partenerii din România pot deconta cheltuieli cu TVA inclusă, în condițiile în care aceasta nu poate fi recuperată</a:t>
            </a:r>
          </a:p>
          <a:p>
            <a:r>
              <a:rPr lang="ro-RO" sz="2400" dirty="0" smtClean="0"/>
              <a:t>Plățile se fac integral din contul proiectului (nu este necesară efectuarea de plăți separate pentru partea plătită din fonduri ENI și partea plătită din co-finanțare)</a:t>
            </a:r>
          </a:p>
          <a:p>
            <a:pPr marL="457200" lvl="1" indent="0">
              <a:buNone/>
            </a:pPr>
            <a:endParaRPr lang="en-US" sz="2000" b="1" dirty="0" smtClean="0"/>
          </a:p>
        </p:txBody>
      </p:sp>
    </p:spTree>
    <p:extLst>
      <p:ext uri="{BB962C8B-B14F-4D97-AF65-F5344CB8AC3E}">
        <p14:creationId xmlns:p14="http://schemas.microsoft.com/office/powerpoint/2010/main" val="193846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/>
          <a:lstStyle/>
          <a:p>
            <a:r>
              <a:rPr lang="ro-RO" sz="3200" dirty="0">
                <a:solidFill>
                  <a:srgbClr val="C00000"/>
                </a:solidFill>
              </a:rPr>
              <a:t>Mulţumim pentru atenţie!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/>
          <a:lstStyle/>
          <a:p>
            <a:pPr marL="0" lvl="0" indent="0" algn="ctr">
              <a:buNone/>
            </a:pPr>
            <a:endParaRPr lang="ro-RO" sz="2400" dirty="0" smtClean="0">
              <a:solidFill>
                <a:prstClr val="black"/>
              </a:solidFill>
            </a:endParaRPr>
          </a:p>
          <a:p>
            <a:pPr marL="0" lvl="0" indent="0" algn="ctr">
              <a:buNone/>
            </a:pPr>
            <a:r>
              <a:rPr lang="ro-RO" sz="2400" dirty="0" smtClean="0">
                <a:solidFill>
                  <a:prstClr val="black"/>
                </a:solidFill>
              </a:rPr>
              <a:t>Vă </a:t>
            </a:r>
            <a:r>
              <a:rPr lang="ro-RO" sz="2400" dirty="0">
                <a:solidFill>
                  <a:prstClr val="black"/>
                </a:solidFill>
              </a:rPr>
              <a:t>rugăm să verificaţi periodic noutăţile postate pe site-ul Programului</a:t>
            </a:r>
          </a:p>
          <a:p>
            <a:pPr marL="0" lvl="0" indent="0" algn="ctr">
              <a:buNone/>
            </a:pPr>
            <a:r>
              <a:rPr lang="ro-RO" sz="2800" dirty="0">
                <a:solidFill>
                  <a:prstClr val="black"/>
                </a:solidFill>
                <a:hlinkClick r:id="rId2"/>
              </a:rPr>
              <a:t>http://www.ro-md.ro-ua-md.net/en/</a:t>
            </a:r>
            <a:endParaRPr lang="ro-RO" sz="2800" dirty="0">
              <a:solidFill>
                <a:prstClr val="black"/>
              </a:solidFill>
            </a:endParaRPr>
          </a:p>
          <a:p>
            <a:pPr marL="0" lvl="0" indent="0">
              <a:buNone/>
            </a:pPr>
            <a:endParaRPr lang="ro-RO" sz="2800" dirty="0">
              <a:solidFill>
                <a:prstClr val="black"/>
              </a:solidFill>
            </a:endParaRPr>
          </a:p>
          <a:p>
            <a:pPr marL="0" lvl="0" indent="0" algn="ctr">
              <a:buNone/>
            </a:pPr>
            <a:r>
              <a:rPr lang="ro-RO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Secretariatul Tehnic Comun</a:t>
            </a:r>
          </a:p>
          <a:p>
            <a:pPr marL="0" lvl="0" indent="0" algn="ctr">
              <a:buNone/>
            </a:pPr>
            <a:r>
              <a:rPr lang="ro-RO" sz="2400" dirty="0">
                <a:solidFill>
                  <a:prstClr val="black"/>
                </a:solidFill>
              </a:rPr>
              <a:t>Biroul Regional de Cooperare Transfrontalieră Iaşi pentru graniţa România-Republica Moldova</a:t>
            </a:r>
          </a:p>
          <a:p>
            <a:pPr marL="0" lvl="0" indent="0" algn="ctr">
              <a:buNone/>
            </a:pPr>
            <a:r>
              <a:rPr lang="ro-RO" sz="2000" b="1" dirty="0">
                <a:solidFill>
                  <a:prstClr val="black"/>
                </a:solidFill>
              </a:rPr>
              <a:t>Strada Dimitrie Ralet 2A, 700108 Iaşi, România</a:t>
            </a:r>
          </a:p>
          <a:p>
            <a:pPr marL="0" lvl="0" indent="0" algn="ctr">
              <a:buNone/>
            </a:pPr>
            <a:r>
              <a:rPr lang="en-US" sz="2800" dirty="0">
                <a:solidFill>
                  <a:prstClr val="black"/>
                </a:solidFill>
                <a:hlinkClick r:id="rId3"/>
              </a:rPr>
              <a:t>helpdesk@brctiasi.ro</a:t>
            </a:r>
            <a:r>
              <a:rPr lang="ro-RO" sz="2800" dirty="0">
                <a:solidFill>
                  <a:prstClr val="black"/>
                </a:solidFill>
              </a:rPr>
              <a:t> </a:t>
            </a:r>
            <a:endParaRPr lang="en-US" sz="2800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10104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699</TotalTime>
  <Words>458</Words>
  <Application>Microsoft Office PowerPoint</Application>
  <PresentationFormat>On-screen Show (4:3)</PresentationFormat>
  <Paragraphs>54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Trebuchet MS</vt:lpstr>
      <vt:lpstr>Office Theme</vt:lpstr>
      <vt:lpstr>Programul Operaţional Comun România-Republica Moldova 2014-2020</vt:lpstr>
      <vt:lpstr>Activități pre-implementare</vt:lpstr>
      <vt:lpstr>Activități implementare</vt:lpstr>
      <vt:lpstr>Management Program</vt:lpstr>
      <vt:lpstr>Depunere simplificată</vt:lpstr>
      <vt:lpstr>Finanțare</vt:lpstr>
      <vt:lpstr>Costuri eligibile</vt:lpstr>
      <vt:lpstr>Alte facilități</vt:lpstr>
      <vt:lpstr>Mulţumim pentru atenţie!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Georgiana Pufleanu</dc:creator>
  <cp:lastModifiedBy>User</cp:lastModifiedBy>
  <cp:revision>40</cp:revision>
  <dcterms:created xsi:type="dcterms:W3CDTF">2017-03-07T08:08:40Z</dcterms:created>
  <dcterms:modified xsi:type="dcterms:W3CDTF">2018-02-28T06:45:46Z</dcterms:modified>
</cp:coreProperties>
</file>